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30275213" cy="42840275"/>
  <p:notesSz cx="14224000" cy="20104100"/>
  <p:defaultTextStyle>
    <a:defPPr>
      <a:defRPr lang="en-US"/>
    </a:defPPr>
    <a:lvl1pPr marL="0" algn="l" defTabSz="1947581" rtl="0" eaLnBrk="1" latinLnBrk="0" hangingPunct="1">
      <a:defRPr sz="3834" kern="1200">
        <a:solidFill>
          <a:schemeClr val="tx1"/>
        </a:solidFill>
        <a:latin typeface="+mn-lt"/>
        <a:ea typeface="+mn-ea"/>
        <a:cs typeface="+mn-cs"/>
      </a:defRPr>
    </a:lvl1pPr>
    <a:lvl2pPr marL="973790" algn="l" defTabSz="1947581" rtl="0" eaLnBrk="1" latinLnBrk="0" hangingPunct="1">
      <a:defRPr sz="3834" kern="1200">
        <a:solidFill>
          <a:schemeClr val="tx1"/>
        </a:solidFill>
        <a:latin typeface="+mn-lt"/>
        <a:ea typeface="+mn-ea"/>
        <a:cs typeface="+mn-cs"/>
      </a:defRPr>
    </a:lvl2pPr>
    <a:lvl3pPr marL="1947581" algn="l" defTabSz="1947581" rtl="0" eaLnBrk="1" latinLnBrk="0" hangingPunct="1">
      <a:defRPr sz="3834" kern="1200">
        <a:solidFill>
          <a:schemeClr val="tx1"/>
        </a:solidFill>
        <a:latin typeface="+mn-lt"/>
        <a:ea typeface="+mn-ea"/>
        <a:cs typeface="+mn-cs"/>
      </a:defRPr>
    </a:lvl3pPr>
    <a:lvl4pPr marL="2921371" algn="l" defTabSz="1947581" rtl="0" eaLnBrk="1" latinLnBrk="0" hangingPunct="1">
      <a:defRPr sz="3834" kern="1200">
        <a:solidFill>
          <a:schemeClr val="tx1"/>
        </a:solidFill>
        <a:latin typeface="+mn-lt"/>
        <a:ea typeface="+mn-ea"/>
        <a:cs typeface="+mn-cs"/>
      </a:defRPr>
    </a:lvl4pPr>
    <a:lvl5pPr marL="3895161" algn="l" defTabSz="1947581" rtl="0" eaLnBrk="1" latinLnBrk="0" hangingPunct="1">
      <a:defRPr sz="3834" kern="1200">
        <a:solidFill>
          <a:schemeClr val="tx1"/>
        </a:solidFill>
        <a:latin typeface="+mn-lt"/>
        <a:ea typeface="+mn-ea"/>
        <a:cs typeface="+mn-cs"/>
      </a:defRPr>
    </a:lvl5pPr>
    <a:lvl6pPr marL="4868951" algn="l" defTabSz="1947581" rtl="0" eaLnBrk="1" latinLnBrk="0" hangingPunct="1">
      <a:defRPr sz="3834" kern="1200">
        <a:solidFill>
          <a:schemeClr val="tx1"/>
        </a:solidFill>
        <a:latin typeface="+mn-lt"/>
        <a:ea typeface="+mn-ea"/>
        <a:cs typeface="+mn-cs"/>
      </a:defRPr>
    </a:lvl6pPr>
    <a:lvl7pPr marL="5842742" algn="l" defTabSz="1947581" rtl="0" eaLnBrk="1" latinLnBrk="0" hangingPunct="1">
      <a:defRPr sz="3834" kern="1200">
        <a:solidFill>
          <a:schemeClr val="tx1"/>
        </a:solidFill>
        <a:latin typeface="+mn-lt"/>
        <a:ea typeface="+mn-ea"/>
        <a:cs typeface="+mn-cs"/>
      </a:defRPr>
    </a:lvl7pPr>
    <a:lvl8pPr marL="6816532" algn="l" defTabSz="1947581" rtl="0" eaLnBrk="1" latinLnBrk="0" hangingPunct="1">
      <a:defRPr sz="3834" kern="1200">
        <a:solidFill>
          <a:schemeClr val="tx1"/>
        </a:solidFill>
        <a:latin typeface="+mn-lt"/>
        <a:ea typeface="+mn-ea"/>
        <a:cs typeface="+mn-cs"/>
      </a:defRPr>
    </a:lvl8pPr>
    <a:lvl9pPr marL="7790322" algn="l" defTabSz="1947581" rtl="0" eaLnBrk="1" latinLnBrk="0" hangingPunct="1">
      <a:defRPr sz="383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37" userDrawn="1">
          <p15:clr>
            <a:srgbClr val="A4A3A4"/>
          </p15:clr>
        </p15:guide>
        <p15:guide id="2" pos="4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6"/>
    <a:srgbClr val="046B68"/>
    <a:srgbClr val="634125"/>
    <a:srgbClr val="D0E296"/>
    <a:srgbClr val="D4B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272" y="-1524"/>
      </p:cViewPr>
      <p:guideLst>
        <p:guide orient="horz" pos="6137"/>
        <p:guide pos="459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70641" y="13280486"/>
            <a:ext cx="2573393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541282" y="23990555"/>
            <a:ext cx="211926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293573" y="37820143"/>
            <a:ext cx="9688068" cy="2142014"/>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1" y="37820143"/>
            <a:ext cx="6963299" cy="2142014"/>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4/10/2023</a:t>
            </a:fld>
            <a:endParaRPr lang="en-US"/>
          </a:p>
        </p:txBody>
      </p:sp>
      <p:sp>
        <p:nvSpPr>
          <p:cNvPr id="6" name="Holder 6"/>
          <p:cNvSpPr>
            <a:spLocks noGrp="1"/>
          </p:cNvSpPr>
          <p:nvPr>
            <p:ph type="sldNum" sz="quarter" idx="7"/>
          </p:nvPr>
        </p:nvSpPr>
        <p:spPr>
          <a:xfrm>
            <a:off x="21798153" y="37820143"/>
            <a:ext cx="6963299" cy="214201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13761" y="1713611"/>
            <a:ext cx="27247692" cy="6854444"/>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1513761" y="5344887"/>
            <a:ext cx="27247692" cy="28274584"/>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10293573" y="37820143"/>
            <a:ext cx="9688068" cy="2142014"/>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1" y="37820143"/>
            <a:ext cx="6963299" cy="2142014"/>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4/10/2023</a:t>
            </a:fld>
            <a:endParaRPr lang="en-US"/>
          </a:p>
        </p:txBody>
      </p:sp>
      <p:sp>
        <p:nvSpPr>
          <p:cNvPr id="6" name="Holder 6"/>
          <p:cNvSpPr>
            <a:spLocks noGrp="1"/>
          </p:cNvSpPr>
          <p:nvPr>
            <p:ph type="sldNum" sz="quarter" idx="7"/>
          </p:nvPr>
        </p:nvSpPr>
        <p:spPr>
          <a:xfrm>
            <a:off x="21798153" y="37820143"/>
            <a:ext cx="6963299" cy="214201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13761" y="1713611"/>
            <a:ext cx="27247692" cy="6854444"/>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1513760" y="9853264"/>
            <a:ext cx="1316971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5591735" y="9853264"/>
            <a:ext cx="1316971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10293573" y="37820143"/>
            <a:ext cx="9688068" cy="2142014"/>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1513761" y="37820143"/>
            <a:ext cx="6963299" cy="2142014"/>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4/10/2023</a:t>
            </a:fld>
            <a:endParaRPr lang="en-US"/>
          </a:p>
        </p:txBody>
      </p:sp>
      <p:sp>
        <p:nvSpPr>
          <p:cNvPr id="7" name="Holder 7"/>
          <p:cNvSpPr>
            <a:spLocks noGrp="1"/>
          </p:cNvSpPr>
          <p:nvPr>
            <p:ph type="sldNum" sz="quarter" idx="7"/>
          </p:nvPr>
        </p:nvSpPr>
        <p:spPr>
          <a:xfrm>
            <a:off x="21798153" y="37820143"/>
            <a:ext cx="6963299" cy="214201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13761" y="1713611"/>
            <a:ext cx="27247692" cy="6854444"/>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10293573" y="37820143"/>
            <a:ext cx="9688068" cy="2142014"/>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1513761" y="37820143"/>
            <a:ext cx="6963299" cy="2142014"/>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4/10/2023</a:t>
            </a:fld>
            <a:endParaRPr lang="en-US"/>
          </a:p>
        </p:txBody>
      </p:sp>
      <p:sp>
        <p:nvSpPr>
          <p:cNvPr id="5" name="Holder 5"/>
          <p:cNvSpPr>
            <a:spLocks noGrp="1"/>
          </p:cNvSpPr>
          <p:nvPr>
            <p:ph type="sldNum" sz="quarter" idx="7"/>
          </p:nvPr>
        </p:nvSpPr>
        <p:spPr>
          <a:xfrm>
            <a:off x="21798153" y="37820143"/>
            <a:ext cx="6963299" cy="214201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0293573" y="37820143"/>
            <a:ext cx="9688068" cy="2142014"/>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1513761" y="37820143"/>
            <a:ext cx="6963299" cy="2142014"/>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4/10/2023</a:t>
            </a:fld>
            <a:endParaRPr lang="en-US"/>
          </a:p>
        </p:txBody>
      </p:sp>
      <p:sp>
        <p:nvSpPr>
          <p:cNvPr id="4" name="Holder 4"/>
          <p:cNvSpPr>
            <a:spLocks noGrp="1"/>
          </p:cNvSpPr>
          <p:nvPr>
            <p:ph type="sldNum" sz="quarter" idx="7"/>
          </p:nvPr>
        </p:nvSpPr>
        <p:spPr>
          <a:xfrm>
            <a:off x="21798153" y="37820143"/>
            <a:ext cx="6963299" cy="2142014"/>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73150">
        <a:defRPr>
          <a:latin typeface="+mn-lt"/>
          <a:ea typeface="+mn-ea"/>
          <a:cs typeface="+mn-cs"/>
        </a:defRPr>
      </a:lvl2pPr>
      <a:lvl3pPr marL="1946300">
        <a:defRPr>
          <a:latin typeface="+mn-lt"/>
          <a:ea typeface="+mn-ea"/>
          <a:cs typeface="+mn-cs"/>
        </a:defRPr>
      </a:lvl3pPr>
      <a:lvl4pPr marL="2919451">
        <a:defRPr>
          <a:latin typeface="+mn-lt"/>
          <a:ea typeface="+mn-ea"/>
          <a:cs typeface="+mn-cs"/>
        </a:defRPr>
      </a:lvl4pPr>
      <a:lvl5pPr marL="3892601">
        <a:defRPr>
          <a:latin typeface="+mn-lt"/>
          <a:ea typeface="+mn-ea"/>
          <a:cs typeface="+mn-cs"/>
        </a:defRPr>
      </a:lvl5pPr>
      <a:lvl6pPr marL="4865751">
        <a:defRPr>
          <a:latin typeface="+mn-lt"/>
          <a:ea typeface="+mn-ea"/>
          <a:cs typeface="+mn-cs"/>
        </a:defRPr>
      </a:lvl6pPr>
      <a:lvl7pPr marL="5838901">
        <a:defRPr>
          <a:latin typeface="+mn-lt"/>
          <a:ea typeface="+mn-ea"/>
          <a:cs typeface="+mn-cs"/>
        </a:defRPr>
      </a:lvl7pPr>
      <a:lvl8pPr marL="6812051">
        <a:defRPr>
          <a:latin typeface="+mn-lt"/>
          <a:ea typeface="+mn-ea"/>
          <a:cs typeface="+mn-cs"/>
        </a:defRPr>
      </a:lvl8pPr>
      <a:lvl9pPr marL="7785202">
        <a:defRPr>
          <a:latin typeface="+mn-lt"/>
          <a:ea typeface="+mn-ea"/>
          <a:cs typeface="+mn-cs"/>
        </a:defRPr>
      </a:lvl9pPr>
    </p:bodyStyle>
    <p:otherStyle>
      <a:lvl1pPr marL="0">
        <a:defRPr>
          <a:latin typeface="+mn-lt"/>
          <a:ea typeface="+mn-ea"/>
          <a:cs typeface="+mn-cs"/>
        </a:defRPr>
      </a:lvl1pPr>
      <a:lvl2pPr marL="973150">
        <a:defRPr>
          <a:latin typeface="+mn-lt"/>
          <a:ea typeface="+mn-ea"/>
          <a:cs typeface="+mn-cs"/>
        </a:defRPr>
      </a:lvl2pPr>
      <a:lvl3pPr marL="1946300">
        <a:defRPr>
          <a:latin typeface="+mn-lt"/>
          <a:ea typeface="+mn-ea"/>
          <a:cs typeface="+mn-cs"/>
        </a:defRPr>
      </a:lvl3pPr>
      <a:lvl4pPr marL="2919451">
        <a:defRPr>
          <a:latin typeface="+mn-lt"/>
          <a:ea typeface="+mn-ea"/>
          <a:cs typeface="+mn-cs"/>
        </a:defRPr>
      </a:lvl4pPr>
      <a:lvl5pPr marL="3892601">
        <a:defRPr>
          <a:latin typeface="+mn-lt"/>
          <a:ea typeface="+mn-ea"/>
          <a:cs typeface="+mn-cs"/>
        </a:defRPr>
      </a:lvl5pPr>
      <a:lvl6pPr marL="4865751">
        <a:defRPr>
          <a:latin typeface="+mn-lt"/>
          <a:ea typeface="+mn-ea"/>
          <a:cs typeface="+mn-cs"/>
        </a:defRPr>
      </a:lvl6pPr>
      <a:lvl7pPr marL="5838901">
        <a:defRPr>
          <a:latin typeface="+mn-lt"/>
          <a:ea typeface="+mn-ea"/>
          <a:cs typeface="+mn-cs"/>
        </a:defRPr>
      </a:lvl7pPr>
      <a:lvl8pPr marL="6812051">
        <a:defRPr>
          <a:latin typeface="+mn-lt"/>
          <a:ea typeface="+mn-ea"/>
          <a:cs typeface="+mn-cs"/>
        </a:defRPr>
      </a:lvl8pPr>
      <a:lvl9pPr marL="778520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Στρογγυλεμένο ορθογώνιο 2">
            <a:extLst>
              <a:ext uri="{FF2B5EF4-FFF2-40B4-BE49-F238E27FC236}">
                <a16:creationId xmlns:a16="http://schemas.microsoft.com/office/drawing/2014/main" id="{816D0B5E-9822-4ABF-99F9-538DABA45332}"/>
              </a:ext>
            </a:extLst>
          </p:cNvPr>
          <p:cNvSpPr/>
          <p:nvPr/>
        </p:nvSpPr>
        <p:spPr>
          <a:xfrm>
            <a:off x="5852826" y="36220184"/>
            <a:ext cx="23417669" cy="4271740"/>
          </a:xfrm>
          <a:prstGeom prst="round2SameRect">
            <a:avLst/>
          </a:prstGeom>
          <a:solidFill>
            <a:srgbClr val="D0E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8161"/>
          </a:p>
        </p:txBody>
      </p:sp>
      <p:pic>
        <p:nvPicPr>
          <p:cNvPr id="30" name="Εικόνα 29">
            <a:extLst>
              <a:ext uri="{FF2B5EF4-FFF2-40B4-BE49-F238E27FC236}">
                <a16:creationId xmlns:a16="http://schemas.microsoft.com/office/drawing/2014/main" id="{2825B826-9123-4051-A66E-ACBC6EB301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754" r="22494"/>
          <a:stretch/>
        </p:blipFill>
        <p:spPr>
          <a:xfrm>
            <a:off x="0" y="40437087"/>
            <a:ext cx="30275213" cy="2416719"/>
          </a:xfrm>
          <a:prstGeom prst="rect">
            <a:avLst/>
          </a:prstGeom>
        </p:spPr>
      </p:pic>
      <p:pic>
        <p:nvPicPr>
          <p:cNvPr id="31" name="Εικόνα 30">
            <a:extLst>
              <a:ext uri="{FF2B5EF4-FFF2-40B4-BE49-F238E27FC236}">
                <a16:creationId xmlns:a16="http://schemas.microsoft.com/office/drawing/2014/main" id="{971DDA44-4DFB-4AEA-9530-882C62258C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5007" y="41071453"/>
            <a:ext cx="6043000" cy="1269257"/>
          </a:xfrm>
          <a:prstGeom prst="rect">
            <a:avLst/>
          </a:prstGeom>
        </p:spPr>
      </p:pic>
      <p:sp>
        <p:nvSpPr>
          <p:cNvPr id="32" name="TextBox 31">
            <a:extLst>
              <a:ext uri="{FF2B5EF4-FFF2-40B4-BE49-F238E27FC236}">
                <a16:creationId xmlns:a16="http://schemas.microsoft.com/office/drawing/2014/main" id="{1A7BE0E6-A510-431E-806F-66966042E067}"/>
              </a:ext>
            </a:extLst>
          </p:cNvPr>
          <p:cNvSpPr txBox="1"/>
          <p:nvPr/>
        </p:nvSpPr>
        <p:spPr>
          <a:xfrm>
            <a:off x="7365206" y="41069208"/>
            <a:ext cx="21834834" cy="1271502"/>
          </a:xfrm>
          <a:prstGeom prst="rect">
            <a:avLst/>
          </a:prstGeom>
          <a:noFill/>
        </p:spPr>
        <p:txBody>
          <a:bodyPr wrap="square" rtlCol="0">
            <a:spAutoFit/>
          </a:bodyPr>
          <a:lstStyle/>
          <a:p>
            <a:pPr algn="just" fontAlgn="base"/>
            <a:r>
              <a:rPr lang="en-US" sz="2554" b="0" kern="1200" dirty="0">
                <a:solidFill>
                  <a:schemeClr val="bg1"/>
                </a:solidFill>
                <a:effectLst/>
                <a:latin typeface="Domine" panose="02040503040403060204" pitchFamily="18" charset="0"/>
                <a:ea typeface="+mn-ea"/>
                <a:cs typeface="+mn-cs"/>
              </a:rPr>
              <a:t>The </a:t>
            </a:r>
            <a:r>
              <a:rPr lang="en-US" sz="2554" b="0" kern="1200" dirty="0" err="1">
                <a:solidFill>
                  <a:schemeClr val="bg1"/>
                </a:solidFill>
                <a:effectLst/>
                <a:latin typeface="Domine" panose="02040503040403060204" pitchFamily="18" charset="0"/>
                <a:ea typeface="+mn-ea"/>
                <a:cs typeface="+mn-cs"/>
              </a:rPr>
              <a:t>BioValue</a:t>
            </a:r>
            <a:r>
              <a:rPr lang="en-US" sz="2554" b="0" kern="1200" dirty="0">
                <a:solidFill>
                  <a:schemeClr val="bg1"/>
                </a:solidFill>
                <a:effectLst/>
                <a:latin typeface="Domine" panose="02040503040403060204" pitchFamily="18" charset="0"/>
                <a:ea typeface="+mn-ea"/>
                <a:cs typeface="+mn-cs"/>
              </a:rPr>
              <a:t> project has received funding from the European Union’s Horizon 2020 research and innovation programme under the Grant Agreement No. 101000499. The material presented and views expressed here are the responsibility of the author(s) only. Funding scheme: H2020-SFS-2020-2</a:t>
            </a:r>
            <a:endParaRPr lang="en-US" sz="3406" b="1" i="0" u="none" strike="noStrike" kern="1200" baseline="30000" dirty="0">
              <a:solidFill>
                <a:schemeClr val="bg1"/>
              </a:solidFill>
              <a:latin typeface="Domine" pitchFamily="18" charset="0"/>
              <a:ea typeface="+mn-ea"/>
              <a:cs typeface="+mn-cs"/>
            </a:endParaRPr>
          </a:p>
        </p:txBody>
      </p:sp>
      <p:grpSp>
        <p:nvGrpSpPr>
          <p:cNvPr id="6" name="Ομάδα 5">
            <a:extLst>
              <a:ext uri="{FF2B5EF4-FFF2-40B4-BE49-F238E27FC236}">
                <a16:creationId xmlns:a16="http://schemas.microsoft.com/office/drawing/2014/main" id="{89F12D13-206A-4E33-A0A9-6485C17B32F7}"/>
              </a:ext>
            </a:extLst>
          </p:cNvPr>
          <p:cNvGrpSpPr/>
          <p:nvPr/>
        </p:nvGrpSpPr>
        <p:grpSpPr>
          <a:xfrm>
            <a:off x="11784806" y="36736337"/>
            <a:ext cx="4812685" cy="3121221"/>
            <a:chOff x="1094262" y="35236203"/>
            <a:chExt cx="5056579" cy="2129286"/>
          </a:xfrm>
        </p:grpSpPr>
        <p:sp>
          <p:nvSpPr>
            <p:cNvPr id="7" name="Rectangle 22">
              <a:extLst>
                <a:ext uri="{FF2B5EF4-FFF2-40B4-BE49-F238E27FC236}">
                  <a16:creationId xmlns:a16="http://schemas.microsoft.com/office/drawing/2014/main" id="{13B7C65A-C660-4731-BD5F-92601AA2AC8A}"/>
                </a:ext>
              </a:extLst>
            </p:cNvPr>
            <p:cNvSpPr/>
            <p:nvPr/>
          </p:nvSpPr>
          <p:spPr>
            <a:xfrm>
              <a:off x="1094262" y="35236203"/>
              <a:ext cx="5046963" cy="2129286"/>
            </a:xfrm>
            <a:prstGeom prst="round2DiagRect">
              <a:avLst>
                <a:gd name="adj1" fmla="val 0"/>
                <a:gd name="adj2" fmla="val 0"/>
              </a:avLst>
            </a:prstGeom>
            <a:solidFill>
              <a:schemeClr val="bg1"/>
            </a:solidFill>
            <a:ln w="76200">
              <a:solidFill>
                <a:srgbClr val="D0E2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latin typeface="Domine" panose="02040503040403060204" pitchFamily="18"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28761A66-A89C-4B2D-B4C6-6630F2BEF9A8}"/>
                </a:ext>
              </a:extLst>
            </p:cNvPr>
            <p:cNvSpPr txBox="1"/>
            <p:nvPr/>
          </p:nvSpPr>
          <p:spPr>
            <a:xfrm>
              <a:off x="1103878" y="35751138"/>
              <a:ext cx="5046963" cy="1166035"/>
            </a:xfrm>
            <a:prstGeom prst="rect">
              <a:avLst/>
            </a:prstGeom>
            <a:noFill/>
            <a:ln>
              <a:noFill/>
            </a:ln>
          </p:spPr>
          <p:txBody>
            <a:bodyPr wrap="square" rtlCol="0" anchor="ctr">
              <a:spAutoFit/>
            </a:bodyPr>
            <a:lstStyle/>
            <a:p>
              <a:pPr algn="ctr"/>
              <a:r>
                <a:rPr lang="en-US" sz="4000" dirty="0">
                  <a:latin typeface="Domine" panose="02040503040403060204" pitchFamily="18" charset="0"/>
                  <a:ea typeface="Tahoma" panose="020B0604030504040204" pitchFamily="34" charset="0"/>
                  <a:cs typeface="Tahoma" panose="020B0604030504040204" pitchFamily="34" charset="0"/>
                </a:rPr>
                <a:t>EVENT</a:t>
              </a:r>
            </a:p>
            <a:p>
              <a:pPr algn="ctr"/>
              <a:r>
                <a:rPr lang="en-GR" sz="4000" dirty="0">
                  <a:latin typeface="Domine" panose="02040503040403060204" pitchFamily="18" charset="0"/>
                  <a:ea typeface="Tahoma" panose="020B0604030504040204" pitchFamily="34" charset="0"/>
                  <a:cs typeface="Tahoma" panose="020B0604030504040204" pitchFamily="34" charset="0"/>
                </a:rPr>
                <a:t>LOGO HERE</a:t>
              </a:r>
            </a:p>
          </p:txBody>
        </p:sp>
      </p:grpSp>
      <p:grpSp>
        <p:nvGrpSpPr>
          <p:cNvPr id="9" name="Ομάδα 8">
            <a:extLst>
              <a:ext uri="{FF2B5EF4-FFF2-40B4-BE49-F238E27FC236}">
                <a16:creationId xmlns:a16="http://schemas.microsoft.com/office/drawing/2014/main" id="{915C4E7C-9676-4539-B3DC-E5D8D7599AC2}"/>
              </a:ext>
            </a:extLst>
          </p:cNvPr>
          <p:cNvGrpSpPr/>
          <p:nvPr/>
        </p:nvGrpSpPr>
        <p:grpSpPr>
          <a:xfrm>
            <a:off x="6450806" y="36733885"/>
            <a:ext cx="4717735" cy="3121222"/>
            <a:chOff x="1094262" y="35236203"/>
            <a:chExt cx="5056579" cy="2129286"/>
          </a:xfrm>
        </p:grpSpPr>
        <p:sp>
          <p:nvSpPr>
            <p:cNvPr id="10" name="Rectangle 22">
              <a:extLst>
                <a:ext uri="{FF2B5EF4-FFF2-40B4-BE49-F238E27FC236}">
                  <a16:creationId xmlns:a16="http://schemas.microsoft.com/office/drawing/2014/main" id="{FB0F2B00-A46C-414F-9CB0-87AA2B600046}"/>
                </a:ext>
              </a:extLst>
            </p:cNvPr>
            <p:cNvSpPr/>
            <p:nvPr/>
          </p:nvSpPr>
          <p:spPr>
            <a:xfrm>
              <a:off x="1094262" y="35236203"/>
              <a:ext cx="5046963" cy="2129286"/>
            </a:xfrm>
            <a:prstGeom prst="round2DiagRect">
              <a:avLst>
                <a:gd name="adj1" fmla="val 0"/>
                <a:gd name="adj2" fmla="val 0"/>
              </a:avLst>
            </a:prstGeom>
            <a:solidFill>
              <a:schemeClr val="bg1"/>
            </a:solidFill>
            <a:ln w="76200">
              <a:solidFill>
                <a:srgbClr val="D0E2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latin typeface="Domine" panose="02040503040403060204" pitchFamily="18"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EB192032-1E40-47AF-A15E-95EBED500EF8}"/>
                </a:ext>
              </a:extLst>
            </p:cNvPr>
            <p:cNvSpPr txBox="1"/>
            <p:nvPr/>
          </p:nvSpPr>
          <p:spPr>
            <a:xfrm>
              <a:off x="1103878" y="35751138"/>
              <a:ext cx="5046963" cy="1166035"/>
            </a:xfrm>
            <a:prstGeom prst="rect">
              <a:avLst/>
            </a:prstGeom>
            <a:noFill/>
            <a:ln>
              <a:noFill/>
            </a:ln>
          </p:spPr>
          <p:txBody>
            <a:bodyPr wrap="square" rtlCol="0" anchor="ctr">
              <a:spAutoFit/>
            </a:bodyPr>
            <a:lstStyle/>
            <a:p>
              <a:pPr algn="ctr"/>
              <a:r>
                <a:rPr lang="en-US" sz="4000" dirty="0">
                  <a:latin typeface="Domine" panose="02040503040403060204" pitchFamily="18" charset="0"/>
                  <a:ea typeface="Tahoma" panose="020B0604030504040204" pitchFamily="34" charset="0"/>
                  <a:cs typeface="Tahoma" panose="020B0604030504040204" pitchFamily="34" charset="0"/>
                </a:rPr>
                <a:t>ENTITY </a:t>
              </a:r>
            </a:p>
            <a:p>
              <a:pPr algn="ctr"/>
              <a:r>
                <a:rPr lang="en-GR" sz="4000" dirty="0">
                  <a:latin typeface="Domine" panose="02040503040403060204" pitchFamily="18" charset="0"/>
                  <a:ea typeface="Tahoma" panose="020B0604030504040204" pitchFamily="34" charset="0"/>
                  <a:cs typeface="Tahoma" panose="020B0604030504040204" pitchFamily="34" charset="0"/>
                </a:rPr>
                <a:t>LOGO HERE</a:t>
              </a:r>
            </a:p>
          </p:txBody>
        </p:sp>
      </p:grpSp>
      <p:sp>
        <p:nvSpPr>
          <p:cNvPr id="12" name="TextBox 11">
            <a:extLst>
              <a:ext uri="{FF2B5EF4-FFF2-40B4-BE49-F238E27FC236}">
                <a16:creationId xmlns:a16="http://schemas.microsoft.com/office/drawing/2014/main" id="{9ACCEDCE-98FF-43F7-BD0F-82A110EE4155}"/>
              </a:ext>
            </a:extLst>
          </p:cNvPr>
          <p:cNvSpPr txBox="1"/>
          <p:nvPr/>
        </p:nvSpPr>
        <p:spPr>
          <a:xfrm>
            <a:off x="14574825" y="3110133"/>
            <a:ext cx="14431959" cy="646331"/>
          </a:xfrm>
          <a:prstGeom prst="rect">
            <a:avLst/>
          </a:prstGeom>
          <a:noFill/>
          <a:ln>
            <a:noFill/>
          </a:ln>
        </p:spPr>
        <p:txBody>
          <a:bodyPr wrap="square" rtlCol="0" anchor="ctr">
            <a:spAutoFit/>
          </a:bodyPr>
          <a:lstStyle/>
          <a:p>
            <a:pPr algn="r"/>
            <a:r>
              <a:rPr lang="en-US" sz="3600" b="1" dirty="0">
                <a:solidFill>
                  <a:schemeClr val="bg1"/>
                </a:solidFill>
                <a:latin typeface="Arial" panose="020B0604020202020204" pitchFamily="34" charset="0"/>
                <a:ea typeface="Tahoma" panose="020B0604030504040204" pitchFamily="34" charset="0"/>
                <a:cs typeface="Arial" panose="020B0604020202020204" pitchFamily="34" charset="0"/>
              </a:rPr>
              <a:t>Author(s), Affiliation, Address</a:t>
            </a:r>
            <a:endParaRPr lang="en-GR" sz="36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119DD95B-B058-44DC-B25C-E04F842F03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367" b="15044"/>
          <a:stretch/>
        </p:blipFill>
        <p:spPr>
          <a:xfrm>
            <a:off x="711636" y="36011265"/>
            <a:ext cx="4429554" cy="4422861"/>
          </a:xfrm>
          <a:prstGeom prst="rect">
            <a:avLst/>
          </a:prstGeom>
        </p:spPr>
      </p:pic>
      <p:sp>
        <p:nvSpPr>
          <p:cNvPr id="20" name="TextBox 19">
            <a:extLst>
              <a:ext uri="{FF2B5EF4-FFF2-40B4-BE49-F238E27FC236}">
                <a16:creationId xmlns:a16="http://schemas.microsoft.com/office/drawing/2014/main" id="{E542E4D4-B9DC-4C13-A573-A71DD9180DB3}"/>
              </a:ext>
            </a:extLst>
          </p:cNvPr>
          <p:cNvSpPr txBox="1"/>
          <p:nvPr/>
        </p:nvSpPr>
        <p:spPr>
          <a:xfrm rot="16200000">
            <a:off x="26192456" y="38093723"/>
            <a:ext cx="4149592" cy="707886"/>
          </a:xfrm>
          <a:prstGeom prst="rect">
            <a:avLst/>
          </a:prstGeom>
          <a:noFill/>
        </p:spPr>
        <p:txBody>
          <a:bodyPr wrap="square" rtlCol="0">
            <a:spAutoFit/>
          </a:bodyPr>
          <a:lstStyle/>
          <a:p>
            <a:pPr algn="ctr"/>
            <a:r>
              <a:rPr lang="en-US" sz="4000" b="1" dirty="0">
                <a:solidFill>
                  <a:srgbClr val="634125"/>
                </a:solidFill>
                <a:latin typeface="Domine" panose="02040503040403060204" pitchFamily="18" charset="0"/>
                <a:ea typeface="Tahoma" panose="020B0604030504040204" pitchFamily="34" charset="0"/>
                <a:cs typeface="Tahoma" panose="020B0604030504040204" pitchFamily="34" charset="0"/>
              </a:rPr>
              <a:t>#BIOVALUE</a:t>
            </a:r>
            <a:endParaRPr lang="el-GR" sz="4000" b="1" dirty="0">
              <a:solidFill>
                <a:srgbClr val="634125"/>
              </a:solidFill>
              <a:latin typeface="Domine" panose="02040503040403060204" pitchFamily="18" charset="0"/>
              <a:ea typeface="Tahoma" panose="020B0604030504040204" pitchFamily="34" charset="0"/>
              <a:cs typeface="Tahoma" panose="020B0604030504040204" pitchFamily="34" charset="0"/>
            </a:endParaRPr>
          </a:p>
        </p:txBody>
      </p:sp>
      <p:grpSp>
        <p:nvGrpSpPr>
          <p:cNvPr id="5" name="Ομάδα 4">
            <a:extLst>
              <a:ext uri="{FF2B5EF4-FFF2-40B4-BE49-F238E27FC236}">
                <a16:creationId xmlns:a16="http://schemas.microsoft.com/office/drawing/2014/main" id="{A645C93F-4BFD-4149-BAD9-FB117B832642}"/>
              </a:ext>
            </a:extLst>
          </p:cNvPr>
          <p:cNvGrpSpPr/>
          <p:nvPr/>
        </p:nvGrpSpPr>
        <p:grpSpPr>
          <a:xfrm>
            <a:off x="17360907" y="37441697"/>
            <a:ext cx="8374809" cy="2011937"/>
            <a:chOff x="1945686" y="36965072"/>
            <a:chExt cx="8374809" cy="2011937"/>
          </a:xfrm>
        </p:grpSpPr>
        <p:sp>
          <p:nvSpPr>
            <p:cNvPr id="19" name="TextBox 18">
              <a:extLst>
                <a:ext uri="{FF2B5EF4-FFF2-40B4-BE49-F238E27FC236}">
                  <a16:creationId xmlns:a16="http://schemas.microsoft.com/office/drawing/2014/main" id="{500B1774-79DB-477F-831A-04079CB3F057}"/>
                </a:ext>
              </a:extLst>
            </p:cNvPr>
            <p:cNvSpPr txBox="1"/>
            <p:nvPr/>
          </p:nvSpPr>
          <p:spPr>
            <a:xfrm>
              <a:off x="1976443" y="36965072"/>
              <a:ext cx="8313294" cy="830997"/>
            </a:xfrm>
            <a:prstGeom prst="rect">
              <a:avLst/>
            </a:prstGeom>
            <a:noFill/>
          </p:spPr>
          <p:txBody>
            <a:bodyPr wrap="square" rtlCol="0">
              <a:spAutoFit/>
            </a:bodyPr>
            <a:lstStyle/>
            <a:p>
              <a:pPr algn="ctr"/>
              <a:r>
                <a:rPr lang="en-US" sz="4800" b="1" dirty="0">
                  <a:solidFill>
                    <a:srgbClr val="634125"/>
                  </a:solidFill>
                  <a:latin typeface="Domine" panose="02040503040403060204" pitchFamily="18" charset="0"/>
                  <a:ea typeface="Tahoma" panose="020B0604030504040204" pitchFamily="34" charset="0"/>
                  <a:cs typeface="Tahoma" panose="020B0604030504040204" pitchFamily="34" charset="0"/>
                </a:rPr>
                <a:t>info@biovalue-project.eu</a:t>
              </a:r>
              <a:endParaRPr lang="el-GR" sz="4800" b="1" dirty="0">
                <a:solidFill>
                  <a:srgbClr val="634125"/>
                </a:solidFill>
                <a:latin typeface="Domine" panose="02040503040403060204" pitchFamily="18"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14CD2024-CD21-438A-8889-28DF234C00A3}"/>
                </a:ext>
              </a:extLst>
            </p:cNvPr>
            <p:cNvSpPr txBox="1"/>
            <p:nvPr/>
          </p:nvSpPr>
          <p:spPr>
            <a:xfrm>
              <a:off x="1945686" y="38146012"/>
              <a:ext cx="8374809" cy="830997"/>
            </a:xfrm>
            <a:prstGeom prst="rect">
              <a:avLst/>
            </a:prstGeom>
            <a:noFill/>
          </p:spPr>
          <p:txBody>
            <a:bodyPr wrap="square" rtlCol="0">
              <a:spAutoFit/>
            </a:bodyPr>
            <a:lstStyle/>
            <a:p>
              <a:pPr algn="ctr"/>
              <a:r>
                <a:rPr lang="en-US" sz="4800" b="1" dirty="0">
                  <a:solidFill>
                    <a:srgbClr val="634125"/>
                  </a:solidFill>
                  <a:latin typeface="Domine" panose="02040503040403060204" pitchFamily="18" charset="0"/>
                  <a:ea typeface="Tahoma" panose="020B0604030504040204" pitchFamily="34" charset="0"/>
                  <a:cs typeface="Tahoma" panose="020B0604030504040204" pitchFamily="34" charset="0"/>
                </a:rPr>
                <a:t>www.biovalue-project.eu</a:t>
              </a:r>
              <a:endParaRPr lang="el-GR" sz="4800" b="1" dirty="0">
                <a:solidFill>
                  <a:srgbClr val="634125"/>
                </a:solidFill>
                <a:latin typeface="Domine" panose="02040503040403060204" pitchFamily="18" charset="0"/>
                <a:ea typeface="Tahoma" panose="020B0604030504040204" pitchFamily="34" charset="0"/>
                <a:cs typeface="Tahoma" panose="020B0604030504040204" pitchFamily="34" charset="0"/>
              </a:endParaRPr>
            </a:p>
          </p:txBody>
        </p:sp>
      </p:grpSp>
      <p:grpSp>
        <p:nvGrpSpPr>
          <p:cNvPr id="14" name="Ομάδα 13">
            <a:extLst>
              <a:ext uri="{FF2B5EF4-FFF2-40B4-BE49-F238E27FC236}">
                <a16:creationId xmlns:a16="http://schemas.microsoft.com/office/drawing/2014/main" id="{85207BB2-FE2D-4B6B-A49B-3282E38BBA08}"/>
              </a:ext>
            </a:extLst>
          </p:cNvPr>
          <p:cNvGrpSpPr/>
          <p:nvPr/>
        </p:nvGrpSpPr>
        <p:grpSpPr>
          <a:xfrm>
            <a:off x="26029771" y="36372870"/>
            <a:ext cx="1589483" cy="4054330"/>
            <a:chOff x="26029771" y="36372870"/>
            <a:chExt cx="1589483" cy="4054330"/>
          </a:xfrm>
        </p:grpSpPr>
        <p:pic>
          <p:nvPicPr>
            <p:cNvPr id="23" name="Εικόνα 22">
              <a:extLst>
                <a:ext uri="{FF2B5EF4-FFF2-40B4-BE49-F238E27FC236}">
                  <a16:creationId xmlns:a16="http://schemas.microsoft.com/office/drawing/2014/main" id="{ED8B9B8D-35E2-42EF-9602-15CB449B29C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29771" y="36372870"/>
              <a:ext cx="1589483" cy="1589483"/>
            </a:xfrm>
            <a:prstGeom prst="rect">
              <a:avLst/>
            </a:prstGeom>
          </p:spPr>
        </p:pic>
        <p:pic>
          <p:nvPicPr>
            <p:cNvPr id="26" name="Εικόνα 25">
              <a:extLst>
                <a:ext uri="{FF2B5EF4-FFF2-40B4-BE49-F238E27FC236}">
                  <a16:creationId xmlns:a16="http://schemas.microsoft.com/office/drawing/2014/main" id="{6C1E20AA-65E8-4DD7-8B35-5AFD265670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29771" y="37605294"/>
              <a:ext cx="1589483" cy="1589483"/>
            </a:xfrm>
            <a:prstGeom prst="rect">
              <a:avLst/>
            </a:prstGeom>
          </p:spPr>
        </p:pic>
        <p:pic>
          <p:nvPicPr>
            <p:cNvPr id="27" name="Εικόνα 26">
              <a:extLst>
                <a:ext uri="{FF2B5EF4-FFF2-40B4-BE49-F238E27FC236}">
                  <a16:creationId xmlns:a16="http://schemas.microsoft.com/office/drawing/2014/main" id="{F6E66AD5-0692-4B86-9A5C-32EEC9C005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29771" y="38837717"/>
              <a:ext cx="1589483" cy="1589483"/>
            </a:xfrm>
            <a:prstGeom prst="rect">
              <a:avLst/>
            </a:prstGeom>
          </p:spPr>
        </p:pic>
      </p:grpSp>
      <p:pic>
        <p:nvPicPr>
          <p:cNvPr id="33" name="Εικόνα 32">
            <a:extLst>
              <a:ext uri="{FF2B5EF4-FFF2-40B4-BE49-F238E27FC236}">
                <a16:creationId xmlns:a16="http://schemas.microsoft.com/office/drawing/2014/main" id="{2D174BB4-6EF5-43E3-9D74-A48099906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92" b="63126"/>
          <a:stretch/>
        </p:blipFill>
        <p:spPr>
          <a:xfrm>
            <a:off x="0" y="0"/>
            <a:ext cx="30275213" cy="4244980"/>
          </a:xfrm>
          <a:prstGeom prst="rect">
            <a:avLst/>
          </a:prstGeom>
        </p:spPr>
      </p:pic>
      <p:grpSp>
        <p:nvGrpSpPr>
          <p:cNvPr id="34" name="Ομάδα 33">
            <a:extLst>
              <a:ext uri="{FF2B5EF4-FFF2-40B4-BE49-F238E27FC236}">
                <a16:creationId xmlns:a16="http://schemas.microsoft.com/office/drawing/2014/main" id="{ED236AFB-BC34-431F-AB97-9DD110C76A64}"/>
              </a:ext>
            </a:extLst>
          </p:cNvPr>
          <p:cNvGrpSpPr/>
          <p:nvPr/>
        </p:nvGrpSpPr>
        <p:grpSpPr>
          <a:xfrm>
            <a:off x="42479" y="615362"/>
            <a:ext cx="7634451" cy="2794541"/>
            <a:chOff x="19957" y="288777"/>
            <a:chExt cx="3586843" cy="1311423"/>
          </a:xfrm>
        </p:grpSpPr>
        <p:pic>
          <p:nvPicPr>
            <p:cNvPr id="35" name="Εικόνα 34">
              <a:extLst>
                <a:ext uri="{FF2B5EF4-FFF2-40B4-BE49-F238E27FC236}">
                  <a16:creationId xmlns:a16="http://schemas.microsoft.com/office/drawing/2014/main" id="{75761721-86B7-4F9E-A888-4430D19EDE6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b="25850"/>
            <a:stretch/>
          </p:blipFill>
          <p:spPr>
            <a:xfrm>
              <a:off x="19957" y="288777"/>
              <a:ext cx="1575199" cy="1311423"/>
            </a:xfrm>
            <a:prstGeom prst="rect">
              <a:avLst/>
            </a:prstGeom>
          </p:spPr>
        </p:pic>
        <p:pic>
          <p:nvPicPr>
            <p:cNvPr id="36" name="Εικόνα 35">
              <a:extLst>
                <a:ext uri="{FF2B5EF4-FFF2-40B4-BE49-F238E27FC236}">
                  <a16:creationId xmlns:a16="http://schemas.microsoft.com/office/drawing/2014/main" id="{3753D611-3C62-4F4A-8F86-B3863DA2F20D}"/>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74598"/>
            <a:stretch/>
          </p:blipFill>
          <p:spPr>
            <a:xfrm>
              <a:off x="1397000" y="593586"/>
              <a:ext cx="2209800" cy="630264"/>
            </a:xfrm>
            <a:prstGeom prst="rect">
              <a:avLst/>
            </a:prstGeom>
          </p:spPr>
        </p:pic>
      </p:grpSp>
      <p:sp>
        <p:nvSpPr>
          <p:cNvPr id="37" name="TextBox 36">
            <a:extLst>
              <a:ext uri="{FF2B5EF4-FFF2-40B4-BE49-F238E27FC236}">
                <a16:creationId xmlns:a16="http://schemas.microsoft.com/office/drawing/2014/main" id="{61DD4225-509A-4E12-809A-F4BB51B7A0EC}"/>
              </a:ext>
            </a:extLst>
          </p:cNvPr>
          <p:cNvSpPr txBox="1"/>
          <p:nvPr/>
        </p:nvSpPr>
        <p:spPr>
          <a:xfrm>
            <a:off x="9298815" y="1285479"/>
            <a:ext cx="19949203" cy="1489767"/>
          </a:xfrm>
          <a:prstGeom prst="rect">
            <a:avLst/>
          </a:prstGeom>
          <a:noFill/>
        </p:spPr>
        <p:txBody>
          <a:bodyPr wrap="square" rtlCol="0">
            <a:spAutoFit/>
          </a:bodyPr>
          <a:lstStyle/>
          <a:p>
            <a:pPr marL="0" marR="0" indent="0" algn="r" defTabSz="1946300" rtl="0" eaLnBrk="1" fontAlgn="auto" latinLnBrk="0" hangingPunct="1">
              <a:lnSpc>
                <a:spcPct val="100000"/>
              </a:lnSpc>
              <a:spcBef>
                <a:spcPts val="0"/>
              </a:spcBef>
              <a:spcAft>
                <a:spcPts val="0"/>
              </a:spcAft>
              <a:buClrTx/>
              <a:buSzTx/>
              <a:buFontTx/>
              <a:buNone/>
              <a:tabLst/>
              <a:defRPr/>
            </a:pPr>
            <a:r>
              <a:rPr lang="en-US" sz="6811" b="1" i="0" u="none" strike="noStrike" kern="1200" baseline="30000" dirty="0">
                <a:solidFill>
                  <a:schemeClr val="bg1"/>
                </a:solidFill>
                <a:latin typeface="Domine" pitchFamily="18" charset="0"/>
                <a:ea typeface="+mn-ea"/>
                <a:cs typeface="+mn-cs"/>
              </a:rPr>
              <a:t>FORK-TO-FARM AGENT-BASED SIMULATION TOOL AUGMENTING BIODIVERSITY IN THE AGRI-FOOD VALUE CHAIN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09D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82</Words>
  <Application>Microsoft Office PowerPoint</Application>
  <PresentationFormat>Προσαρμογή</PresentationFormat>
  <Paragraphs>10</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Domine</vt:lpstr>
      <vt:lpstr>Office Theme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BioValue</dc:creator>
  <cp:lastModifiedBy>Dionisia Aliki Maniati</cp:lastModifiedBy>
  <cp:revision>9</cp:revision>
  <dcterms:created xsi:type="dcterms:W3CDTF">2021-02-18T09:35:31Z</dcterms:created>
  <dcterms:modified xsi:type="dcterms:W3CDTF">2023-04-10T14:10:44Z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2020-12-21T00:00:00Z</vt:filetime>
  </property>
  <property fmtid="{D5CDD505-2E9C-101B-9397-08002B2CF9AE}" pid="3" name="Creator">
    <vt:lpwstr>Adobe InDesign 16.0 (Macintosh)</vt:lpwstr>
  </property>
  <property fmtid="{D5CDD505-2E9C-101B-9397-08002B2CF9AE}" pid="4" name="LastSaved">
    <vt:filetime>2021-02-18T00:00:00Z</vt:filetime>
  </property>
</Properties>
</file>